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302" r:id="rId2"/>
    <p:sldId id="301" r:id="rId3"/>
    <p:sldId id="300" r:id="rId4"/>
    <p:sldId id="291" r:id="rId5"/>
    <p:sldId id="299" r:id="rId6"/>
    <p:sldId id="303" r:id="rId7"/>
    <p:sldId id="296" r:id="rId8"/>
    <p:sldId id="262" r:id="rId9"/>
    <p:sldId id="304" r:id="rId10"/>
    <p:sldId id="305" r:id="rId11"/>
    <p:sldId id="297" r:id="rId12"/>
    <p:sldId id="298" r:id="rId13"/>
    <p:sldId id="263" r:id="rId14"/>
    <p:sldId id="264" r:id="rId15"/>
    <p:sldId id="281" r:id="rId16"/>
    <p:sldId id="307" r:id="rId17"/>
    <p:sldId id="265" r:id="rId18"/>
    <p:sldId id="266" r:id="rId19"/>
    <p:sldId id="275" r:id="rId20"/>
    <p:sldId id="277" r:id="rId21"/>
    <p:sldId id="306" r:id="rId22"/>
    <p:sldId id="278" r:id="rId23"/>
    <p:sldId id="279" r:id="rId24"/>
    <p:sldId id="280"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CFEE5DA8-3008-41B5-918A-1A38C5B8464E}" type="datetimeFigureOut">
              <a:rPr lang="en-US" smtClean="0"/>
              <a:pPr/>
              <a:t>1/18/2020</a:t>
            </a:fld>
            <a:endParaRPr lang="en-US"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07E1D98-DE60-40E7-A931-13AC895C71D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988FC8E-2303-421B-B11E-43F5DCD8F83F}" type="datetime1">
              <a:rPr lang="en-US" smtClean="0"/>
              <a:pPr/>
              <a:t>1/18/2020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86A378-802F-43E7-9C51-CD87869DC547}" type="datetime1">
              <a:rPr lang="en-US" smtClean="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92D418-C902-4FA4-A18B-DDCEBA019450}" type="datetime1">
              <a:rPr lang="en-US" smtClean="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C2CC3B-E701-4A2E-AED3-B3EA5C47058A}" type="datetime1">
              <a:rPr lang="en-US" smtClean="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0847F58-D840-44A5-91AC-122437DFE502}" type="datetime1">
              <a:rPr lang="en-US" smtClean="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C5ADEC-84AE-4043-9FF1-46462A93EA4F}" type="datetime1">
              <a:rPr lang="en-US" smtClean="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04CFA36-0374-49A3-97C4-7EC203637569}" type="datetime1">
              <a:rPr lang="en-US" smtClean="0"/>
              <a:pPr/>
              <a:t>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FDC6F97-763C-45F0-8522-09FC5722DBCA}" type="datetime1">
              <a:rPr lang="en-US" smtClean="0"/>
              <a:pPr/>
              <a:t>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FD4C4-C348-4DA4-853C-79EBC8C5BFC7}" type="datetime1">
              <a:rPr lang="en-US" smtClean="0"/>
              <a:pPr/>
              <a:t>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8D8E946-8017-4316-9DB2-3315CD16B145}" type="datetime1">
              <a:rPr lang="en-US" smtClean="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35A927-EEF8-4C14-B23A-C7790D62AB9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B28D70A-0D6B-4681-B633-8D979941DC68}" type="datetime1">
              <a:rPr lang="en-US" smtClean="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335A927-EEF8-4C14-B23A-C7790D62AB9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6CE26F-CB54-49A6-9F5A-ABC7ED509396}" type="datetime1">
              <a:rPr lang="en-US" smtClean="0"/>
              <a:pPr/>
              <a:t>1/18/2020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35A927-EEF8-4C14-B23A-C7790D62AB9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sarangi.dipu@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68001"/>
            <a:ext cx="8382000" cy="460999"/>
          </a:xfrm>
        </p:spPr>
        <p:txBody>
          <a:bodyPr>
            <a:normAutofit fontScale="90000"/>
          </a:bodyPr>
          <a:lstStyle/>
          <a:p>
            <a:pPr algn="ctr"/>
            <a:r>
              <a:rPr lang="en-US" sz="4000" b="1" dirty="0">
                <a:latin typeface="Times New Roman" pitchFamily="18" charset="0"/>
                <a:cs typeface="Times New Roman" pitchFamily="18" charset="0"/>
              </a:rPr>
              <a:t>Supercritical Fluid Chromatography</a:t>
            </a:r>
            <a:endParaRPr lang="en-US" sz="4000"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1</a:t>
            </a:fld>
            <a:endParaRPr lang="en-US" dirty="0"/>
          </a:p>
        </p:txBody>
      </p:sp>
      <p:sp>
        <p:nvSpPr>
          <p:cNvPr id="4" name="TextBox 3"/>
          <p:cNvSpPr txBox="1"/>
          <p:nvPr/>
        </p:nvSpPr>
        <p:spPr>
          <a:xfrm>
            <a:off x="1643042" y="4500570"/>
            <a:ext cx="6563823" cy="830997"/>
          </a:xfrm>
          <a:prstGeom prst="rect">
            <a:avLst/>
          </a:prstGeom>
          <a:noFill/>
        </p:spPr>
        <p:txBody>
          <a:bodyPr wrap="square" rtlCol="0">
            <a:spAutoFit/>
          </a:bodyPr>
          <a:lstStyle/>
          <a:p>
            <a:r>
              <a:rPr lang="en-US" sz="2400" dirty="0" smtClean="0"/>
              <a:t>      PRESENTED BY </a:t>
            </a:r>
            <a:r>
              <a:rPr lang="en-US" sz="2400" dirty="0" smtClean="0"/>
              <a:t>: Miss. </a:t>
            </a:r>
            <a:r>
              <a:rPr lang="en-US" sz="2400" dirty="0" err="1" smtClean="0"/>
              <a:t>Vasudha</a:t>
            </a:r>
            <a:r>
              <a:rPr lang="en-US" sz="2400" dirty="0" smtClean="0"/>
              <a:t> </a:t>
            </a:r>
            <a:r>
              <a:rPr lang="en-US" sz="2400" dirty="0" err="1" smtClean="0"/>
              <a:t>Bavdekar</a:t>
            </a:r>
            <a:endParaRPr lang="en-US" sz="2400" dirty="0" smtClean="0"/>
          </a:p>
          <a:p>
            <a:endParaRPr lang="en-IN"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150000"/>
              </a:lnSpc>
              <a:buFont typeface="Arial" pitchFamily="34" charset="0"/>
              <a:buChar char="•"/>
            </a:pPr>
            <a:r>
              <a:rPr lang="en-US" sz="2800" dirty="0">
                <a:latin typeface="Times New Roman" pitchFamily="18" charset="0"/>
                <a:cs typeface="Times New Roman" pitchFamily="18" charset="0"/>
              </a:rPr>
              <a:t>For difficult separation column 60m (or) large have been used.</a:t>
            </a:r>
          </a:p>
          <a:p>
            <a:pPr algn="just">
              <a:lnSpc>
                <a:spcPct val="150000"/>
              </a:lnSpc>
              <a:buFont typeface="Arial" pitchFamily="34" charset="0"/>
              <a:buChar char="•"/>
            </a:pPr>
            <a:r>
              <a:rPr lang="en-US" sz="2800" dirty="0">
                <a:latin typeface="Times New Roman" pitchFamily="18" charset="0"/>
                <a:cs typeface="Times New Roman" pitchFamily="18" charset="0"/>
              </a:rPr>
              <a:t> Packed column usually made up of stainless steel,10 to 25cm.  </a:t>
            </a:r>
          </a:p>
          <a:p>
            <a:pPr algn="just">
              <a:lnSpc>
                <a:spcPct val="150000"/>
              </a:lnSpc>
              <a:buFont typeface="Arial" pitchFamily="34" charset="0"/>
              <a:buChar char="•"/>
            </a:pPr>
            <a:r>
              <a:rPr lang="en-US" sz="2800" dirty="0">
                <a:latin typeface="Times New Roman" pitchFamily="18" charset="0"/>
                <a:cs typeface="Times New Roman" pitchFamily="18" charset="0"/>
              </a:rPr>
              <a:t>More than 100,000 plates have been achieved in plate column.</a:t>
            </a:r>
          </a:p>
          <a:p>
            <a:pPr algn="just">
              <a:lnSpc>
                <a:spcPct val="150000"/>
              </a:lnSpc>
              <a:buFont typeface="Arial" pitchFamily="34" charset="0"/>
              <a:buChar char="•"/>
            </a:pPr>
            <a:r>
              <a:rPr lang="en-US" sz="2800" dirty="0">
                <a:latin typeface="Times New Roman" pitchFamily="18" charset="0"/>
                <a:cs typeface="Times New Roman" pitchFamily="18" charset="0"/>
              </a:rPr>
              <a:t>Many of column coating used in LC have been applied to SFC </a:t>
            </a:r>
          </a:p>
          <a:p>
            <a:pPr algn="just">
              <a:lnSpc>
                <a:spcPct val="150000"/>
              </a:lnSpc>
              <a:buNone/>
            </a:pPr>
            <a:r>
              <a:rPr lang="en-US" sz="2800" dirty="0">
                <a:latin typeface="Times New Roman" pitchFamily="18" charset="0"/>
                <a:cs typeface="Times New Roman" pitchFamily="18" charset="0"/>
              </a:rPr>
              <a:t>    as well.</a:t>
            </a:r>
          </a:p>
          <a:p>
            <a:pPr algn="just">
              <a:lnSpc>
                <a:spcPct val="150000"/>
              </a:lnSpc>
              <a:buFont typeface="Arial" pitchFamily="34" charset="0"/>
              <a:buChar char="•"/>
            </a:pPr>
            <a:r>
              <a:rPr lang="en-US" sz="2800" dirty="0">
                <a:latin typeface="Times New Roman" pitchFamily="18" charset="0"/>
                <a:cs typeface="Times New Roman" pitchFamily="18" charset="0"/>
              </a:rPr>
              <a:t> Typically  their are </a:t>
            </a:r>
            <a:r>
              <a:rPr lang="en-US" sz="2800" dirty="0" err="1">
                <a:latin typeface="Times New Roman" pitchFamily="18" charset="0"/>
                <a:cs typeface="Times New Roman" pitchFamily="18" charset="0"/>
              </a:rPr>
              <a:t>polysiloxane</a:t>
            </a:r>
            <a:r>
              <a:rPr lang="en-US" sz="2800" dirty="0">
                <a:latin typeface="Times New Roman" pitchFamily="18" charset="0"/>
                <a:cs typeface="Times New Roman" pitchFamily="18" charset="0"/>
              </a:rPr>
              <a:t> chemically bounded wall of </a:t>
            </a:r>
          </a:p>
          <a:p>
            <a:pPr algn="just">
              <a:lnSpc>
                <a:spcPct val="150000"/>
              </a:lnSpc>
              <a:buNone/>
            </a:pPr>
            <a:r>
              <a:rPr lang="en-US" sz="2800" dirty="0">
                <a:latin typeface="Times New Roman" pitchFamily="18" charset="0"/>
                <a:cs typeface="Times New Roman" pitchFamily="18" charset="0"/>
              </a:rPr>
              <a:t>     capillary tubing .</a:t>
            </a:r>
          </a:p>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MOBILE PHASE</a:t>
            </a:r>
          </a:p>
        </p:txBody>
      </p:sp>
      <p:sp>
        <p:nvSpPr>
          <p:cNvPr id="3" name="Content Placeholder 2"/>
          <p:cNvSpPr>
            <a:spLocks noGrp="1"/>
          </p:cNvSpPr>
          <p:nvPr>
            <p:ph idx="1"/>
          </p:nvPr>
        </p:nvSpPr>
        <p:spPr/>
        <p:txBody>
          <a:bodyPr>
            <a:normAutofit lnSpcReduction="10000"/>
          </a:bodyPr>
          <a:lstStyle/>
          <a:p>
            <a:pPr algn="just">
              <a:lnSpc>
                <a:spcPct val="150000"/>
              </a:lnSpc>
            </a:pPr>
            <a:r>
              <a:rPr lang="en-US" sz="2400" dirty="0">
                <a:latin typeface="Times New Roman" pitchFamily="18" charset="0"/>
                <a:cs typeface="Times New Roman" pitchFamily="18" charset="0"/>
              </a:rPr>
              <a:t>The mobile phase is composed primarily of super critical carbon dioxide, but since 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on its own is too non-polar to effectively elute many analytes, co-solvents are added to modify the mobile phase polarity.</a:t>
            </a:r>
          </a:p>
          <a:p>
            <a:pPr algn="just">
              <a:lnSpc>
                <a:spcPct val="150000"/>
              </a:lnSpc>
            </a:pPr>
            <a:r>
              <a:rPr lang="en-US" sz="2400" dirty="0">
                <a:latin typeface="Times New Roman" pitchFamily="18" charset="0"/>
                <a:cs typeface="Times New Roman" pitchFamily="18" charset="0"/>
              </a:rPr>
              <a:t> Co-solvents are typically simple alcohols like methanol, ethanol or isopropyl alcohol. Other solvents such as acetonitrile, chloroform or ethyl acetate can be used as modifiers. </a:t>
            </a:r>
          </a:p>
        </p:txBody>
      </p:sp>
      <p:sp>
        <p:nvSpPr>
          <p:cNvPr id="5" name="Slide Number Placeholder 4"/>
          <p:cNvSpPr>
            <a:spLocks noGrp="1"/>
          </p:cNvSpPr>
          <p:nvPr>
            <p:ph type="sldNum" sz="quarter" idx="12"/>
          </p:nvPr>
        </p:nvSpPr>
        <p:spPr/>
        <p:txBody>
          <a:bodyPr/>
          <a:lstStyle/>
          <a:p>
            <a:fld id="{3335A927-EEF8-4C14-B23A-C7790D62AB92}"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Times New Roman" pitchFamily="18" charset="0"/>
                <a:cs typeface="Times New Roman" pitchFamily="18" charset="0"/>
              </a:rPr>
              <a:t>Cont …</a:t>
            </a:r>
          </a:p>
        </p:txBody>
      </p:sp>
      <p:sp>
        <p:nvSpPr>
          <p:cNvPr id="3" name="Content Placeholder 2"/>
          <p:cNvSpPr>
            <a:spLocks noGrp="1"/>
          </p:cNvSpPr>
          <p:nvPr>
            <p:ph idx="1"/>
          </p:nvPr>
        </p:nvSpPr>
        <p:spPr/>
        <p:txBody>
          <a:bodyPr/>
          <a:lstStyle/>
          <a:p>
            <a:pPr algn="just">
              <a:lnSpc>
                <a:spcPct val="150000"/>
              </a:lnSpc>
            </a:pPr>
            <a:r>
              <a:rPr lang="en-US" sz="2800" dirty="0">
                <a:latin typeface="Times New Roman" pitchFamily="18" charset="0"/>
                <a:cs typeface="Times New Roman" pitchFamily="18" charset="0"/>
              </a:rPr>
              <a:t>Modify valves for analytes ,ethane, pentane, diethyl ether, ammonia.</a:t>
            </a:r>
          </a:p>
          <a:p>
            <a:pPr algn="just">
              <a:lnSpc>
                <a:spcPct val="150000"/>
              </a:lnSpc>
            </a:pPr>
            <a:r>
              <a:rPr lang="en-US" sz="2800" dirty="0">
                <a:latin typeface="Times New Roman" pitchFamily="18" charset="0"/>
                <a:cs typeface="Times New Roman" pitchFamily="18" charset="0"/>
              </a:rPr>
              <a:t>Pressure maintained is 72.9 atm, temperature is 35ºc.</a:t>
            </a:r>
          </a:p>
          <a:p>
            <a:pPr algn="just">
              <a:lnSpc>
                <a:spcPct val="150000"/>
              </a:lnSpc>
              <a:buNone/>
            </a:pPr>
            <a:endParaRPr lang="en-US" sz="2800" dirty="0">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7924800" cy="1143000"/>
          </a:xfrm>
        </p:spPr>
        <p:txBody>
          <a:bodyPr/>
          <a:lstStyle/>
          <a:p>
            <a:r>
              <a:rPr lang="en-US" dirty="0">
                <a:latin typeface="Times New Roman" pitchFamily="18" charset="0"/>
                <a:cs typeface="Times New Roman" pitchFamily="18" charset="0"/>
              </a:rPr>
              <a:t>PUMPS</a:t>
            </a:r>
          </a:p>
        </p:txBody>
      </p:sp>
      <p:sp>
        <p:nvSpPr>
          <p:cNvPr id="3" name="Content Placeholder 2"/>
          <p:cNvSpPr>
            <a:spLocks noGrp="1"/>
          </p:cNvSpPr>
          <p:nvPr>
            <p:ph idx="1"/>
          </p:nvPr>
        </p:nvSpPr>
        <p:spPr>
          <a:xfrm>
            <a:off x="381000" y="1828800"/>
            <a:ext cx="8229600" cy="3733800"/>
          </a:xfrm>
        </p:spPr>
        <p:txBody>
          <a:bodyPr>
            <a:normAutofit/>
          </a:bodyPr>
          <a:lstStyle/>
          <a:p>
            <a:pPr algn="just">
              <a:lnSpc>
                <a:spcPct val="150000"/>
              </a:lnSpc>
              <a:buNone/>
            </a:pPr>
            <a:r>
              <a:rPr lang="en-US" sz="2800" dirty="0">
                <a:latin typeface="Times New Roman" pitchFamily="18" charset="0"/>
                <a:cs typeface="Times New Roman" pitchFamily="18" charset="0"/>
              </a:rPr>
              <a:t>   Here mainly flow control is necessary so syringe pumps are used for capillary SFC for consistent pressure and for packed columns for easier blending of the mobile phase or introduction of modifier fluids reciprocating pumps are used.</a:t>
            </a:r>
          </a:p>
        </p:txBody>
      </p:sp>
      <p:sp>
        <p:nvSpPr>
          <p:cNvPr id="4" name="Slide Number Placeholder 3"/>
          <p:cNvSpPr>
            <a:spLocks noGrp="1"/>
          </p:cNvSpPr>
          <p:nvPr>
            <p:ph type="sldNum" sz="quarter" idx="12"/>
          </p:nvPr>
        </p:nvSpPr>
        <p:spPr/>
        <p:txBody>
          <a:bodyPr/>
          <a:lstStyle/>
          <a:p>
            <a:fld id="{3335A927-EEF8-4C14-B23A-C7790D62AB92}"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INJECTORS</a:t>
            </a:r>
          </a:p>
        </p:txBody>
      </p:sp>
      <p:sp>
        <p:nvSpPr>
          <p:cNvPr id="3" name="Content Placeholder 2"/>
          <p:cNvSpPr>
            <a:spLocks noGrp="1"/>
          </p:cNvSpPr>
          <p:nvPr>
            <p:ph idx="1"/>
          </p:nvPr>
        </p:nvSpPr>
        <p:spPr/>
        <p:txBody>
          <a:bodyPr/>
          <a:lstStyle/>
          <a:p>
            <a:pPr algn="just">
              <a:lnSpc>
                <a:spcPct val="150000"/>
              </a:lnSpc>
            </a:pPr>
            <a:r>
              <a:rPr lang="en-US" sz="2800" dirty="0">
                <a:latin typeface="Times New Roman" pitchFamily="18" charset="0"/>
                <a:cs typeface="Times New Roman" pitchFamily="18" charset="0"/>
              </a:rPr>
              <a:t> In capillary SFC small sample should be quickly injected into the column and so pneumatically driven valves are used. </a:t>
            </a:r>
          </a:p>
          <a:p>
            <a:pPr algn="just">
              <a:lnSpc>
                <a:spcPct val="150000"/>
              </a:lnSpc>
            </a:pPr>
            <a:r>
              <a:rPr lang="en-US" sz="2800" dirty="0">
                <a:latin typeface="Times New Roman" pitchFamily="18" charset="0"/>
                <a:cs typeface="Times New Roman" pitchFamily="18" charset="0"/>
              </a:rPr>
              <a:t>For packed SFC a typical injection valve is commonly used.</a:t>
            </a:r>
          </a:p>
        </p:txBody>
      </p:sp>
      <p:sp>
        <p:nvSpPr>
          <p:cNvPr id="4" name="Slide Number Placeholder 3"/>
          <p:cNvSpPr>
            <a:spLocks noGrp="1"/>
          </p:cNvSpPr>
          <p:nvPr>
            <p:ph type="sldNum" sz="quarter" idx="12"/>
          </p:nvPr>
        </p:nvSpPr>
        <p:spPr/>
        <p:txBody>
          <a:bodyPr/>
          <a:lstStyle/>
          <a:p>
            <a:fld id="{3335A927-EEF8-4C14-B23A-C7790D62AB9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15</a:t>
            </a:fld>
            <a:endParaRPr lang="en-US" dirty="0"/>
          </a:p>
        </p:txBody>
      </p:sp>
      <p:pic>
        <p:nvPicPr>
          <p:cNvPr id="4" name="Picture 3" descr="http://image.slidesharecdn.com/supercriticalfluidchromatography-140929003755-phpapp01/95/super-critical-fluid-chromatography-13-638.jpg?cb=1411969098"/>
          <p:cNvPicPr/>
          <p:nvPr/>
        </p:nvPicPr>
        <p:blipFill>
          <a:blip r:embed="rId2" cstate="print"/>
          <a:srcRect/>
          <a:stretch>
            <a:fillRect/>
          </a:stretch>
        </p:blipFill>
        <p:spPr bwMode="auto">
          <a:xfrm>
            <a:off x="609600" y="381000"/>
            <a:ext cx="7543800" cy="5943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OVENS</a:t>
            </a:r>
            <a:endParaRPr lang="en-US" dirty="0"/>
          </a:p>
        </p:txBody>
      </p:sp>
      <p:sp>
        <p:nvSpPr>
          <p:cNvPr id="3" name="Content Placeholder 2"/>
          <p:cNvSpPr>
            <a:spLocks noGrp="1"/>
          </p:cNvSpPr>
          <p:nvPr>
            <p:ph idx="1"/>
          </p:nvPr>
        </p:nvSpPr>
        <p:spPr/>
        <p:txBody>
          <a:bodyPr/>
          <a:lstStyle/>
          <a:p>
            <a:pPr algn="just">
              <a:lnSpc>
                <a:spcPct val="150000"/>
              </a:lnSpc>
              <a:buNone/>
            </a:pPr>
            <a:r>
              <a:rPr lang="en-US" dirty="0">
                <a:latin typeface="Times New Roman" pitchFamily="18" charset="0"/>
                <a:cs typeface="Times New Roman" pitchFamily="18" charset="0"/>
              </a:rPr>
              <a:t>   </a:t>
            </a:r>
            <a:r>
              <a:rPr lang="en-US" sz="3200" dirty="0">
                <a:latin typeface="Times New Roman" pitchFamily="18" charset="0"/>
                <a:cs typeface="Times New Roman" pitchFamily="18" charset="0"/>
              </a:rPr>
              <a:t>Conventional GAS chromatography &amp; liquid chromatography ovens are used.</a:t>
            </a:r>
          </a:p>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COLUMNS</a:t>
            </a:r>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2800" dirty="0">
                <a:latin typeface="Times New Roman" pitchFamily="18" charset="0"/>
                <a:cs typeface="Times New Roman" pitchFamily="18" charset="0"/>
              </a:rPr>
              <a:t>Two types of analytical columns are used in SFC i.e. packed and capillary. </a:t>
            </a:r>
          </a:p>
          <a:p>
            <a:pPr algn="just">
              <a:lnSpc>
                <a:spcPct val="150000"/>
              </a:lnSpc>
            </a:pPr>
            <a:r>
              <a:rPr lang="en-US" sz="2800" dirty="0">
                <a:latin typeface="Times New Roman" pitchFamily="18" charset="0"/>
                <a:cs typeface="Times New Roman" pitchFamily="18" charset="0"/>
              </a:rPr>
              <a:t>Packed columns contain small deactivated substances to which the stationary phase adheres. These are conventionally stainless steel. </a:t>
            </a:r>
          </a:p>
          <a:p>
            <a:pPr algn="just">
              <a:lnSpc>
                <a:spcPct val="150000"/>
              </a:lnSpc>
            </a:pPr>
            <a:r>
              <a:rPr lang="en-US" sz="2800" dirty="0">
                <a:latin typeface="Times New Roman" pitchFamily="18" charset="0"/>
                <a:cs typeface="Times New Roman" pitchFamily="18" charset="0"/>
              </a:rPr>
              <a:t>Capillary columns are open tubular columns made of fused silica which have small internal diameter. </a:t>
            </a:r>
          </a:p>
        </p:txBody>
      </p:sp>
      <p:sp>
        <p:nvSpPr>
          <p:cNvPr id="4" name="Slide Number Placeholder 3"/>
          <p:cNvSpPr>
            <a:spLocks noGrp="1"/>
          </p:cNvSpPr>
          <p:nvPr>
            <p:ph type="sldNum" sz="quarter" idx="12"/>
          </p:nvPr>
        </p:nvSpPr>
        <p:spPr/>
        <p:txBody>
          <a:bodyPr/>
          <a:lstStyle/>
          <a:p>
            <a:fld id="{3335A927-EEF8-4C14-B23A-C7790D62AB92}"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DETECTORS</a:t>
            </a:r>
          </a:p>
        </p:txBody>
      </p:sp>
      <p:sp>
        <p:nvSpPr>
          <p:cNvPr id="3" name="Content Placeholder 2"/>
          <p:cNvSpPr>
            <a:spLocks noGrp="1"/>
          </p:cNvSpPr>
          <p:nvPr>
            <p:ph idx="1"/>
          </p:nvPr>
        </p:nvSpPr>
        <p:spPr>
          <a:xfrm>
            <a:off x="304800" y="1981200"/>
            <a:ext cx="7772400" cy="4525963"/>
          </a:xfrm>
        </p:spPr>
        <p:txBody>
          <a:bodyPr/>
          <a:lstStyle/>
          <a:p>
            <a:pPr algn="just">
              <a:lnSpc>
                <a:spcPct val="150000"/>
              </a:lnSpc>
              <a:buNone/>
            </a:pPr>
            <a:r>
              <a:rPr lang="en-US" sz="2800" dirty="0">
                <a:latin typeface="Times New Roman" pitchFamily="18" charset="0"/>
                <a:cs typeface="Times New Roman" pitchFamily="18" charset="0"/>
              </a:rPr>
              <a:t>    Flame ionization detectors and flame photometry detector, liquid-phase detectors like refractive index detector, ultraviolet-visible </a:t>
            </a:r>
            <a:r>
              <a:rPr lang="en-US" sz="2800" dirty="0" err="1">
                <a:latin typeface="Times New Roman" pitchFamily="18" charset="0"/>
                <a:cs typeface="Times New Roman" pitchFamily="18" charset="0"/>
              </a:rPr>
              <a:t>spectro</a:t>
            </a:r>
            <a:r>
              <a:rPr lang="en-US" sz="2800" dirty="0">
                <a:latin typeface="Times New Roman" pitchFamily="18" charset="0"/>
                <a:cs typeface="Times New Roman" pitchFamily="18" charset="0"/>
              </a:rPr>
              <a:t>-     photometric detectors and light scattering detectors have been employed for SFC.</a:t>
            </a:r>
          </a:p>
          <a:p>
            <a:endParaRPr lang="en-US" dirty="0"/>
          </a:p>
        </p:txBody>
      </p:sp>
      <p:sp>
        <p:nvSpPr>
          <p:cNvPr id="4" name="Slide Number Placeholder 3"/>
          <p:cNvSpPr>
            <a:spLocks noGrp="1"/>
          </p:cNvSpPr>
          <p:nvPr>
            <p:ph type="sldNum" sz="quarter" idx="12"/>
          </p:nvPr>
        </p:nvSpPr>
        <p:spPr/>
        <p:txBody>
          <a:bodyPr/>
          <a:lstStyle/>
          <a:p>
            <a:fld id="{3335A927-EEF8-4C14-B23A-C7790D62AB92}"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a:latin typeface="Times New Roman" pitchFamily="18" charset="0"/>
                <a:cs typeface="Times New Roman" pitchFamily="18" charset="0"/>
              </a:rPr>
              <a:t>ADVANTAGES</a:t>
            </a: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algn="just">
              <a:lnSpc>
                <a:spcPct val="160000"/>
              </a:lnSpc>
            </a:pPr>
            <a:r>
              <a:rPr lang="en-US" sz="2800" dirty="0">
                <a:latin typeface="Times New Roman" pitchFamily="18" charset="0"/>
                <a:cs typeface="Times New Roman" pitchFamily="18" charset="0"/>
              </a:rPr>
              <a:t>SFC is emerging as a separation technique that is superior to both gas chromatography and   liquid chromatography for analysis of thermal liable or non volatile compounds.</a:t>
            </a:r>
          </a:p>
          <a:p>
            <a:pPr algn="just">
              <a:lnSpc>
                <a:spcPct val="160000"/>
              </a:lnSpc>
            </a:pPr>
            <a:r>
              <a:rPr lang="en-US" sz="2800" dirty="0">
                <a:latin typeface="Times New Roman" pitchFamily="18" charset="0"/>
                <a:cs typeface="Times New Roman" pitchFamily="18" charset="0"/>
              </a:rPr>
              <a:t>Low viscosity.</a:t>
            </a:r>
          </a:p>
          <a:p>
            <a:pPr algn="just">
              <a:lnSpc>
                <a:spcPct val="160000"/>
              </a:lnSpc>
            </a:pPr>
            <a:r>
              <a:rPr lang="en-US" sz="2800" dirty="0">
                <a:latin typeface="Times New Roman" pitchFamily="18" charset="0"/>
                <a:cs typeface="Times New Roman" pitchFamily="18" charset="0"/>
              </a:rPr>
              <a:t>Lower operating temperature.</a:t>
            </a:r>
          </a:p>
          <a:p>
            <a:pPr algn="just">
              <a:lnSpc>
                <a:spcPct val="160000"/>
              </a:lnSpc>
            </a:pPr>
            <a:r>
              <a:rPr lang="en-US" sz="2800" dirty="0">
                <a:latin typeface="Times New Roman" pitchFamily="18" charset="0"/>
                <a:cs typeface="Times New Roman" pitchFamily="18" charset="0"/>
              </a:rPr>
              <a:t>High diffusion co efficient.</a:t>
            </a:r>
          </a:p>
          <a:p>
            <a:pPr algn="just">
              <a:lnSpc>
                <a:spcPct val="160000"/>
              </a:lnSpc>
            </a:pPr>
            <a:r>
              <a:rPr lang="en-US" sz="2800" dirty="0">
                <a:latin typeface="Times New Roman" pitchFamily="18" charset="0"/>
                <a:cs typeface="Times New Roman" pitchFamily="18" charset="0"/>
              </a:rPr>
              <a:t>High resolution at low temperature.</a:t>
            </a:r>
          </a:p>
        </p:txBody>
      </p:sp>
      <p:sp>
        <p:nvSpPr>
          <p:cNvPr id="4" name="Slide Number Placeholder 3"/>
          <p:cNvSpPr>
            <a:spLocks noGrp="1"/>
          </p:cNvSpPr>
          <p:nvPr>
            <p:ph type="sldNum" sz="quarter" idx="12"/>
          </p:nvPr>
        </p:nvSpPr>
        <p:spPr/>
        <p:txBody>
          <a:bodyPr/>
          <a:lstStyle/>
          <a:p>
            <a:fld id="{3335A927-EEF8-4C14-B23A-C7790D62AB92}"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latin typeface="Times New Roman" pitchFamily="18" charset="0"/>
                <a:cs typeface="Times New Roman" pitchFamily="18" charset="0"/>
              </a:rPr>
              <a:t>CONTENTS</a:t>
            </a:r>
            <a:endParaRPr lang="en-US" dirty="0"/>
          </a:p>
        </p:txBody>
      </p:sp>
      <p:sp>
        <p:nvSpPr>
          <p:cNvPr id="3" name="Content Placeholder 2"/>
          <p:cNvSpPr>
            <a:spLocks noGrp="1"/>
          </p:cNvSpPr>
          <p:nvPr>
            <p:ph idx="1"/>
          </p:nvPr>
        </p:nvSpPr>
        <p:spPr/>
        <p:txBody>
          <a:bodyPr>
            <a:normAutofit/>
          </a:bodyPr>
          <a:lstStyle/>
          <a:p>
            <a:pPr>
              <a:buNone/>
            </a:pPr>
            <a:r>
              <a:rPr lang="en-US" sz="2400" dirty="0">
                <a:latin typeface="Times New Roman" pitchFamily="18" charset="0"/>
                <a:cs typeface="Times New Roman" pitchFamily="18" charset="0"/>
              </a:rPr>
              <a:t>1.Introduction</a:t>
            </a:r>
          </a:p>
          <a:p>
            <a:pPr>
              <a:buNone/>
            </a:pPr>
            <a:r>
              <a:rPr lang="en-US" sz="2400" dirty="0">
                <a:latin typeface="Times New Roman" pitchFamily="18" charset="0"/>
                <a:cs typeface="Times New Roman" pitchFamily="18" charset="0"/>
              </a:rPr>
              <a:t>2.Definition</a:t>
            </a:r>
          </a:p>
          <a:p>
            <a:pPr>
              <a:buNone/>
            </a:pPr>
            <a:r>
              <a:rPr lang="en-US" sz="2400" dirty="0">
                <a:latin typeface="Times New Roman" pitchFamily="18" charset="0"/>
                <a:cs typeface="Times New Roman" pitchFamily="18" charset="0"/>
              </a:rPr>
              <a:t>3.Principle</a:t>
            </a:r>
          </a:p>
          <a:p>
            <a:pPr>
              <a:buNone/>
            </a:pPr>
            <a:r>
              <a:rPr lang="en-US" sz="2400" dirty="0">
                <a:latin typeface="Times New Roman" pitchFamily="18" charset="0"/>
                <a:cs typeface="Times New Roman" pitchFamily="18" charset="0"/>
              </a:rPr>
              <a:t>4.Instrumentation</a:t>
            </a:r>
          </a:p>
          <a:p>
            <a:pPr>
              <a:buNone/>
            </a:pPr>
            <a:r>
              <a:rPr lang="en-US" sz="2400" dirty="0">
                <a:latin typeface="Times New Roman" pitchFamily="18" charset="0"/>
                <a:cs typeface="Times New Roman" pitchFamily="18" charset="0"/>
              </a:rPr>
              <a:t>5.Advantages  </a:t>
            </a:r>
          </a:p>
          <a:p>
            <a:pPr>
              <a:buNone/>
            </a:pPr>
            <a:r>
              <a:rPr lang="en-US" sz="2400" dirty="0">
                <a:latin typeface="Times New Roman" pitchFamily="18" charset="0"/>
                <a:cs typeface="Times New Roman" pitchFamily="18" charset="0"/>
              </a:rPr>
              <a:t>6.Disadvantages</a:t>
            </a:r>
          </a:p>
          <a:p>
            <a:pPr>
              <a:buNone/>
            </a:pPr>
            <a:r>
              <a:rPr lang="en-US" sz="2400" dirty="0">
                <a:latin typeface="Times New Roman" pitchFamily="18" charset="0"/>
                <a:cs typeface="Times New Roman" pitchFamily="18" charset="0"/>
              </a:rPr>
              <a:t>7.Applications</a:t>
            </a:r>
          </a:p>
          <a:p>
            <a:pPr>
              <a:buNone/>
            </a:pPr>
            <a:r>
              <a:rPr lang="en-US" sz="2400" dirty="0">
                <a:latin typeface="Times New Roman" pitchFamily="18" charset="0"/>
                <a:cs typeface="Times New Roman" pitchFamily="18" charset="0"/>
              </a:rPr>
              <a:t>8.Conclusion</a:t>
            </a:r>
          </a:p>
          <a:p>
            <a:pPr>
              <a:buNone/>
            </a:pPr>
            <a:r>
              <a:rPr lang="en-US" sz="2400" dirty="0">
                <a:latin typeface="Times New Roman" pitchFamily="18" charset="0"/>
                <a:cs typeface="Times New Roman" pitchFamily="18" charset="0"/>
              </a:rPr>
              <a:t>9.References</a:t>
            </a:r>
          </a:p>
        </p:txBody>
      </p:sp>
      <p:sp>
        <p:nvSpPr>
          <p:cNvPr id="5" name="Slide Number Placeholder 4"/>
          <p:cNvSpPr>
            <a:spLocks noGrp="1"/>
          </p:cNvSpPr>
          <p:nvPr>
            <p:ph type="sldNum" sz="quarter" idx="12"/>
          </p:nvPr>
        </p:nvSpPr>
        <p:spPr/>
        <p:txBody>
          <a:bodyPr/>
          <a:lstStyle/>
          <a:p>
            <a:fld id="{3335A927-EEF8-4C14-B23A-C7790D62AB92}"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DISADVANTAGES</a:t>
            </a:r>
          </a:p>
        </p:txBody>
      </p:sp>
      <p:sp>
        <p:nvSpPr>
          <p:cNvPr id="3" name="Content Placeholder 2"/>
          <p:cNvSpPr>
            <a:spLocks noGrp="1"/>
          </p:cNvSpPr>
          <p:nvPr>
            <p:ph idx="1"/>
          </p:nvPr>
        </p:nvSpPr>
        <p:spPr/>
        <p:txBody>
          <a:bodyPr>
            <a:normAutofit/>
          </a:bodyPr>
          <a:lstStyle/>
          <a:p>
            <a:pPr algn="just">
              <a:lnSpc>
                <a:spcPct val="150000"/>
              </a:lnSpc>
            </a:pPr>
            <a:r>
              <a:rPr lang="en-US" sz="2800" dirty="0">
                <a:latin typeface="Times New Roman" pitchFamily="18" charset="0"/>
                <a:cs typeface="Times New Roman" pitchFamily="18" charset="0"/>
              </a:rPr>
              <a:t>SFC is pressure operating conditions. High-pressure vessels are expensive and bulky.</a:t>
            </a:r>
          </a:p>
          <a:p>
            <a:pPr algn="just">
              <a:lnSpc>
                <a:spcPct val="150000"/>
              </a:lnSpc>
            </a:pPr>
            <a:r>
              <a:rPr lang="en-US" sz="2800" dirty="0">
                <a:latin typeface="Times New Roman" pitchFamily="18" charset="0"/>
                <a:cs typeface="Times New Roman" pitchFamily="18" charset="0"/>
              </a:rPr>
              <a:t>Maintaining pressure in SFC is difficult.</a:t>
            </a:r>
          </a:p>
          <a:p>
            <a:pPr algn="just">
              <a:lnSpc>
                <a:spcPct val="150000"/>
              </a:lnSpc>
            </a:pPr>
            <a:r>
              <a:rPr lang="en-US" sz="2800" dirty="0">
                <a:latin typeface="Times New Roman" pitchFamily="18" charset="0"/>
                <a:cs typeface="Times New Roman" pitchFamily="18" charset="0"/>
              </a:rPr>
              <a:t>supercritical fluids are highly compressible and their physical properties change with pressure.</a:t>
            </a:r>
          </a:p>
          <a:p>
            <a:pPr algn="just">
              <a:lnSpc>
                <a:spcPct val="150000"/>
              </a:lnSpc>
            </a:pPr>
            <a:r>
              <a:rPr lang="en-US" sz="2800" dirty="0">
                <a:latin typeface="Times New Roman" pitchFamily="18" charset="0"/>
                <a:cs typeface="Times New Roman" pitchFamily="18" charset="0"/>
              </a:rPr>
              <a:t>Cleaning will be time consuming.</a:t>
            </a:r>
          </a:p>
        </p:txBody>
      </p:sp>
      <p:sp>
        <p:nvSpPr>
          <p:cNvPr id="4" name="Slide Number Placeholder 3"/>
          <p:cNvSpPr>
            <a:spLocks noGrp="1"/>
          </p:cNvSpPr>
          <p:nvPr>
            <p:ph type="sldNum" sz="quarter" idx="12"/>
          </p:nvPr>
        </p:nvSpPr>
        <p:spPr/>
        <p:txBody>
          <a:bodyPr/>
          <a:lstStyle/>
          <a:p>
            <a:fld id="{3335A927-EEF8-4C14-B23A-C7790D62AB92}"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APPLICATIONS</a:t>
            </a:r>
          </a:p>
        </p:txBody>
      </p:sp>
      <p:sp>
        <p:nvSpPr>
          <p:cNvPr id="3" name="Content Placeholder 2"/>
          <p:cNvSpPr>
            <a:spLocks noGrp="1"/>
          </p:cNvSpPr>
          <p:nvPr>
            <p:ph idx="1"/>
          </p:nvPr>
        </p:nvSpPr>
        <p:spPr/>
        <p:txBody>
          <a:bodyPr/>
          <a:lstStyle/>
          <a:p>
            <a:r>
              <a:rPr lang="en-US" dirty="0"/>
              <a:t> </a:t>
            </a:r>
            <a:r>
              <a:rPr lang="en-US" sz="2800" dirty="0">
                <a:latin typeface="Times New Roman" pitchFamily="18" charset="0"/>
                <a:cs typeface="Times New Roman" pitchFamily="18" charset="0"/>
              </a:rPr>
              <a:t>SFC is used in industry primarily for separation of chiral molecules.</a:t>
            </a:r>
          </a:p>
          <a:p>
            <a:pPr algn="just">
              <a:lnSpc>
                <a:spcPct val="150000"/>
              </a:lnSpc>
            </a:pPr>
            <a:r>
              <a:rPr lang="en-US" sz="2800" dirty="0">
                <a:latin typeface="Times New Roman" pitchFamily="18" charset="0"/>
                <a:cs typeface="Times New Roman" pitchFamily="18" charset="0"/>
              </a:rPr>
              <a:t>SFC now commonly used for chiral separation and purification in the pharmaceutical industry.</a:t>
            </a:r>
          </a:p>
          <a:p>
            <a:pPr algn="just">
              <a:lnSpc>
                <a:spcPct val="150000"/>
              </a:lnSpc>
            </a:pPr>
            <a:r>
              <a:rPr lang="en-US" sz="2800" dirty="0"/>
              <a:t>SFC technique has been applied to wide verity of materials, including natural products, drugs, food and polymers etc.</a:t>
            </a:r>
          </a:p>
          <a:p>
            <a:pPr algn="just">
              <a:lnSpc>
                <a:spcPct val="150000"/>
              </a:lnSpc>
            </a:pPr>
            <a:endParaRPr lang="en-US" sz="2800" dirty="0">
              <a:latin typeface="Times New Roman" pitchFamily="18" charset="0"/>
              <a:cs typeface="Times New Roman" pitchFamily="18" charset="0"/>
            </a:endParaRPr>
          </a:p>
          <a:p>
            <a:pPr algn="just">
              <a:lnSpc>
                <a:spcPct val="150000"/>
              </a:lnSpc>
            </a:pPr>
            <a:endParaRPr lang="en-US" sz="2800" dirty="0">
              <a:latin typeface="Times New Roman" pitchFamily="18" charset="0"/>
              <a:cs typeface="Times New Roman" pitchFamily="18" charset="0"/>
            </a:endParaRPr>
          </a:p>
          <a:p>
            <a:pPr algn="just">
              <a:lnSpc>
                <a:spcPct val="150000"/>
              </a:lnSpc>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335A927-EEF8-4C14-B23A-C7790D62AB92}"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CONCLUSION</a:t>
            </a:r>
          </a:p>
        </p:txBody>
      </p:sp>
      <p:sp>
        <p:nvSpPr>
          <p:cNvPr id="3" name="Content Placeholder 2"/>
          <p:cNvSpPr>
            <a:spLocks noGrp="1"/>
          </p:cNvSpPr>
          <p:nvPr>
            <p:ph idx="1"/>
          </p:nvPr>
        </p:nvSpPr>
        <p:spPr/>
        <p:txBody>
          <a:bodyPr>
            <a:normAutofit/>
          </a:bodyPr>
          <a:lstStyle/>
          <a:p>
            <a:pPr algn="just">
              <a:lnSpc>
                <a:spcPct val="150000"/>
              </a:lnSpc>
            </a:pPr>
            <a:r>
              <a:rPr lang="en-US" sz="2800" dirty="0">
                <a:latin typeface="Times New Roman" pitchFamily="18" charset="0"/>
                <a:cs typeface="Times New Roman" pitchFamily="18" charset="0"/>
              </a:rPr>
              <a:t> In overall ranking of chromatographic techniques it can be judges that SFC falls somewhere between HPLC and GC.</a:t>
            </a:r>
          </a:p>
          <a:p>
            <a:pPr algn="just">
              <a:lnSpc>
                <a:spcPct val="150000"/>
              </a:lnSpc>
            </a:pPr>
            <a:r>
              <a:rPr lang="en-US" sz="2800" dirty="0">
                <a:latin typeface="Times New Roman" pitchFamily="18" charset="0"/>
                <a:cs typeface="Times New Roman" pitchFamily="18" charset="0"/>
              </a:rPr>
              <a:t> In field of pharmaceutical chemistry and bioanalytical applications SFC gained its applications.</a:t>
            </a:r>
          </a:p>
        </p:txBody>
      </p:sp>
      <p:sp>
        <p:nvSpPr>
          <p:cNvPr id="4" name="Slide Number Placeholder 3"/>
          <p:cNvSpPr>
            <a:spLocks noGrp="1"/>
          </p:cNvSpPr>
          <p:nvPr>
            <p:ph type="sldNum" sz="quarter" idx="12"/>
          </p:nvPr>
        </p:nvSpPr>
        <p:spPr/>
        <p:txBody>
          <a:bodyPr/>
          <a:lstStyle/>
          <a:p>
            <a:fld id="{3335A927-EEF8-4C14-B23A-C7790D62AB92}"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REFERENSES</a:t>
            </a:r>
          </a:p>
        </p:txBody>
      </p:sp>
      <p:sp>
        <p:nvSpPr>
          <p:cNvPr id="3" name="Content Placeholder 2"/>
          <p:cNvSpPr>
            <a:spLocks noGrp="1"/>
          </p:cNvSpPr>
          <p:nvPr>
            <p:ph idx="1"/>
          </p:nvPr>
        </p:nvSpPr>
        <p:spPr/>
        <p:txBody>
          <a:bodyPr>
            <a:normAutofit/>
          </a:bodyPr>
          <a:lstStyle/>
          <a:p>
            <a:pPr algn="just"/>
            <a:r>
              <a:rPr lang="en-US" sz="2800" dirty="0" err="1">
                <a:latin typeface="Times New Roman" pitchFamily="18" charset="0"/>
                <a:cs typeface="Times New Roman" pitchFamily="18" charset="0"/>
              </a:rPr>
              <a:t>Muneo</a:t>
            </a:r>
            <a:r>
              <a:rPr lang="en-US" sz="2800" dirty="0">
                <a:latin typeface="Times New Roman" pitchFamily="18" charset="0"/>
                <a:cs typeface="Times New Roman" pitchFamily="18" charset="0"/>
              </a:rPr>
              <a:t> Saito (2008), [</a:t>
            </a:r>
            <a:r>
              <a:rPr lang="en-US" sz="2800" dirty="0" err="1">
                <a:latin typeface="Times New Roman" pitchFamily="18" charset="0"/>
                <a:cs typeface="Times New Roman" pitchFamily="18" charset="0"/>
              </a:rPr>
              <a:t>pdf</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Supercritical Fluid </a:t>
            </a:r>
            <a:r>
              <a:rPr lang="en-US" sz="2800" dirty="0">
                <a:latin typeface="Times New Roman" pitchFamily="18" charset="0"/>
                <a:cs typeface="Times New Roman" pitchFamily="18" charset="0"/>
              </a:rPr>
              <a:t>Chromatography</a:t>
            </a:r>
            <a:r>
              <a:rPr lang="en-US" sz="2800" i="1" dirty="0">
                <a:latin typeface="Times New Roman" pitchFamily="18" charset="0"/>
                <a:cs typeface="Times New Roman" pitchFamily="18" charset="0"/>
              </a:rPr>
              <a:t>: A </a:t>
            </a:r>
            <a:r>
              <a:rPr lang="en-US" sz="2800" dirty="0">
                <a:latin typeface="Times New Roman" pitchFamily="18" charset="0"/>
                <a:cs typeface="Times New Roman" pitchFamily="18" charset="0"/>
              </a:rPr>
              <a:t>New</a:t>
            </a:r>
            <a:r>
              <a:rPr lang="en-US" sz="2800" i="1" dirty="0">
                <a:latin typeface="Times New Roman" pitchFamily="18" charset="0"/>
                <a:cs typeface="Times New Roman" pitchFamily="18" charset="0"/>
              </a:rPr>
              <a:t> </a:t>
            </a:r>
            <a:r>
              <a:rPr lang="en-US" sz="2800" dirty="0">
                <a:latin typeface="Times New Roman" pitchFamily="18" charset="0"/>
                <a:cs typeface="Times New Roman" pitchFamily="18" charset="0"/>
              </a:rPr>
              <a:t>Technology</a:t>
            </a:r>
            <a:r>
              <a:rPr lang="en-US" sz="2800" i="1" dirty="0">
                <a:latin typeface="Times New Roman" pitchFamily="18" charset="0"/>
                <a:cs typeface="Times New Roman" pitchFamily="18" charset="0"/>
              </a:rPr>
              <a:t>?</a:t>
            </a:r>
            <a:r>
              <a:rPr lang="en-US" sz="2800" dirty="0">
                <a:latin typeface="Times New Roman" pitchFamily="18" charset="0"/>
                <a:cs typeface="Times New Roman" pitchFamily="18" charset="0"/>
              </a:rPr>
              <a:t>], Packed Column SFC 2008, Switzerland.</a:t>
            </a:r>
          </a:p>
          <a:p>
            <a:pPr algn="just"/>
            <a:r>
              <a:rPr lang="en-US" sz="2800" dirty="0">
                <a:latin typeface="Times New Roman" pitchFamily="18" charset="0"/>
                <a:cs typeface="Times New Roman" pitchFamily="18" charset="0"/>
              </a:rPr>
              <a:t>Super critical fluid chromatography “Skoog”</a:t>
            </a:r>
            <a:r>
              <a:rPr lang="en-US" dirty="0"/>
              <a:t> instrumental analysis pg: </a:t>
            </a:r>
            <a:r>
              <a:rPr lang="en-US" dirty="0">
                <a:latin typeface="Times New Roman" pitchFamily="18" charset="0"/>
                <a:cs typeface="Times New Roman" pitchFamily="18" charset="0"/>
              </a:rPr>
              <a:t>935 to 940.</a:t>
            </a:r>
          </a:p>
          <a:p>
            <a:pPr algn="just"/>
            <a:r>
              <a:rPr lang="en-IN" sz="2800" dirty="0">
                <a:latin typeface="Times New Roman" pitchFamily="18" charset="0"/>
                <a:cs typeface="Times New Roman" pitchFamily="18" charset="0"/>
              </a:rPr>
              <a:t>Supplement and Cumulative Index, Edited by Bryant W. </a:t>
            </a:r>
            <a:r>
              <a:rPr lang="en-IN" sz="2800" dirty="0" err="1">
                <a:latin typeface="Times New Roman" pitchFamily="18" charset="0"/>
                <a:cs typeface="Times New Roman" pitchFamily="18" charset="0"/>
              </a:rPr>
              <a:t>Rossiter</a:t>
            </a:r>
            <a:r>
              <a:rPr lang="en-IN" sz="2800" dirty="0">
                <a:latin typeface="Times New Roman" pitchFamily="18" charset="0"/>
                <a:cs typeface="Times New Roman" pitchFamily="18" charset="0"/>
              </a:rPr>
              <a:t> and Roger C. </a:t>
            </a:r>
            <a:r>
              <a:rPr lang="en-IN" sz="2800" dirty="0" err="1">
                <a:latin typeface="Times New Roman" pitchFamily="18" charset="0"/>
                <a:cs typeface="Times New Roman" pitchFamily="18" charset="0"/>
              </a:rPr>
              <a:t>Baetzold</a:t>
            </a:r>
            <a:r>
              <a:rPr lang="en-IN" sz="2800" dirty="0">
                <a:latin typeface="Times New Roman" pitchFamily="18" charset="0"/>
                <a:cs typeface="Times New Roman" pitchFamily="18" charset="0"/>
              </a:rPr>
              <a:t>. Physical Methods of Chemistry Series, 2nd ed., Vol. X. ISBN 0-471-57086-9 0 1993 John Wiley &amp; Sons, Inc.   </a:t>
            </a:r>
          </a:p>
          <a:p>
            <a:pPr algn="just"/>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335A927-EEF8-4C14-B23A-C7790D62AB92}"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24</a:t>
            </a:fld>
            <a:endParaRPr lang="en-US" dirty="0"/>
          </a:p>
        </p:txBody>
      </p:sp>
      <p:sp>
        <p:nvSpPr>
          <p:cNvPr id="9" name="Content Placeholder 8"/>
          <p:cNvSpPr>
            <a:spLocks noGrp="1"/>
          </p:cNvSpPr>
          <p:nvPr>
            <p:ph idx="1"/>
          </p:nvPr>
        </p:nvSpPr>
        <p:spPr>
          <a:xfrm>
            <a:off x="457200" y="1219200"/>
            <a:ext cx="8229600" cy="5105400"/>
          </a:xfrm>
        </p:spPr>
        <p:txBody>
          <a:bodyPr>
            <a:normAutofit/>
          </a:bodyPr>
          <a:lstStyle/>
          <a:p>
            <a:pPr algn="ctr">
              <a:buNone/>
              <a:defRPr/>
            </a:pPr>
            <a:r>
              <a:rPr lang="en-US" sz="3400" b="1" dirty="0">
                <a:solidFill>
                  <a:schemeClr val="tx1">
                    <a:lumMod val="85000"/>
                    <a:lumOff val="15000"/>
                  </a:schemeClr>
                </a:solidFill>
                <a:latin typeface="Arial" pitchFamily="34" charset="0"/>
                <a:cs typeface="Arial" pitchFamily="34" charset="0"/>
              </a:rPr>
              <a:t>THANKS for viewing the </a:t>
            </a:r>
            <a:r>
              <a:rPr lang="en-US" sz="3400" b="1" dirty="0" err="1">
                <a:solidFill>
                  <a:schemeClr val="tx1">
                    <a:lumMod val="85000"/>
                    <a:lumOff val="15000"/>
                  </a:schemeClr>
                </a:solidFill>
                <a:latin typeface="Arial" pitchFamily="34" charset="0"/>
                <a:cs typeface="Arial" pitchFamily="34" charset="0"/>
              </a:rPr>
              <a:t>ppt</a:t>
            </a:r>
            <a:endParaRPr lang="en-US" sz="3400" b="1" dirty="0">
              <a:solidFill>
                <a:schemeClr val="tx1">
                  <a:lumMod val="85000"/>
                  <a:lumOff val="15000"/>
                </a:schemeClr>
              </a:solidFill>
              <a:latin typeface="Arial" pitchFamily="34" charset="0"/>
              <a:cs typeface="Arial" pitchFamily="34" charset="0"/>
            </a:endParaRPr>
          </a:p>
          <a:p>
            <a:pPr algn="ctr">
              <a:buNone/>
              <a:defRPr/>
            </a:pPr>
            <a:endParaRPr lang="en-US" sz="3400" b="1" dirty="0">
              <a:solidFill>
                <a:schemeClr val="tx1">
                  <a:lumMod val="85000"/>
                  <a:lumOff val="15000"/>
                </a:schemeClr>
              </a:solidFill>
              <a:latin typeface="Arial" pitchFamily="34" charset="0"/>
              <a:cs typeface="Arial" pitchFamily="34" charset="0"/>
            </a:endParaRPr>
          </a:p>
          <a:p>
            <a:pPr algn="ctr">
              <a:buNone/>
              <a:defRPr/>
            </a:pPr>
            <a:r>
              <a:rPr lang="en-US" sz="3400" b="1" dirty="0">
                <a:solidFill>
                  <a:schemeClr val="tx1">
                    <a:lumMod val="85000"/>
                    <a:lumOff val="15000"/>
                  </a:schemeClr>
                </a:solidFill>
                <a:latin typeface="Arial" pitchFamily="34" charset="0"/>
                <a:cs typeface="Arial" pitchFamily="34" charset="0"/>
              </a:rPr>
              <a:t>For more </a:t>
            </a:r>
            <a:r>
              <a:rPr lang="en-US" sz="3400" b="1" dirty="0" err="1">
                <a:solidFill>
                  <a:schemeClr val="tx1">
                    <a:lumMod val="85000"/>
                    <a:lumOff val="15000"/>
                  </a:schemeClr>
                </a:solidFill>
                <a:latin typeface="Arial" pitchFamily="34" charset="0"/>
                <a:cs typeface="Arial" pitchFamily="34" charset="0"/>
              </a:rPr>
              <a:t>ppts</a:t>
            </a:r>
            <a:r>
              <a:rPr lang="en-US" sz="3400" b="1" dirty="0">
                <a:solidFill>
                  <a:schemeClr val="tx1">
                    <a:lumMod val="85000"/>
                    <a:lumOff val="15000"/>
                  </a:schemeClr>
                </a:solidFill>
                <a:latin typeface="Arial" pitchFamily="34" charset="0"/>
                <a:cs typeface="Arial" pitchFamily="34" charset="0"/>
              </a:rPr>
              <a:t> </a:t>
            </a:r>
          </a:p>
          <a:p>
            <a:pPr algn="ctr">
              <a:buNone/>
              <a:defRPr/>
            </a:pPr>
            <a:r>
              <a:rPr lang="en-US" sz="3400" b="1" dirty="0">
                <a:solidFill>
                  <a:schemeClr val="tx1">
                    <a:lumMod val="85000"/>
                    <a:lumOff val="15000"/>
                  </a:schemeClr>
                </a:solidFill>
                <a:latin typeface="Arial" pitchFamily="34" charset="0"/>
                <a:cs typeface="Arial" pitchFamily="34" charset="0"/>
              </a:rPr>
              <a:t>on </a:t>
            </a:r>
            <a:r>
              <a:rPr lang="en-US" sz="3400" b="1" dirty="0" err="1">
                <a:solidFill>
                  <a:schemeClr val="tx1">
                    <a:lumMod val="85000"/>
                    <a:lumOff val="15000"/>
                  </a:schemeClr>
                </a:solidFill>
                <a:latin typeface="Arial" pitchFamily="34" charset="0"/>
                <a:cs typeface="Arial" pitchFamily="34" charset="0"/>
              </a:rPr>
              <a:t>pharma</a:t>
            </a:r>
            <a:r>
              <a:rPr lang="en-US" sz="3400" b="1" dirty="0">
                <a:solidFill>
                  <a:schemeClr val="tx1">
                    <a:lumMod val="85000"/>
                    <a:lumOff val="15000"/>
                  </a:schemeClr>
                </a:solidFill>
                <a:latin typeface="Arial" pitchFamily="34" charset="0"/>
                <a:cs typeface="Arial" pitchFamily="34" charset="0"/>
              </a:rPr>
              <a:t> related topics </a:t>
            </a:r>
            <a:r>
              <a:rPr lang="en-US" sz="3400" b="1" dirty="0" err="1">
                <a:solidFill>
                  <a:schemeClr val="tx1">
                    <a:lumMod val="85000"/>
                    <a:lumOff val="15000"/>
                  </a:schemeClr>
                </a:solidFill>
                <a:latin typeface="Arial" pitchFamily="34" charset="0"/>
                <a:cs typeface="Arial" pitchFamily="34" charset="0"/>
              </a:rPr>
              <a:t>plz</a:t>
            </a:r>
            <a:r>
              <a:rPr lang="en-US" sz="3400" b="1" dirty="0">
                <a:solidFill>
                  <a:schemeClr val="tx1">
                    <a:lumMod val="85000"/>
                    <a:lumOff val="15000"/>
                  </a:schemeClr>
                </a:solidFill>
                <a:latin typeface="Arial" pitchFamily="34" charset="0"/>
                <a:cs typeface="Arial" pitchFamily="34" charset="0"/>
              </a:rPr>
              <a:t> contact </a:t>
            </a:r>
          </a:p>
          <a:p>
            <a:pPr algn="ctr">
              <a:buNone/>
              <a:defRPr/>
            </a:pPr>
            <a:r>
              <a:rPr lang="en-US" sz="3400" b="1" dirty="0">
                <a:solidFill>
                  <a:srgbClr val="FF0000"/>
                </a:solidFill>
                <a:latin typeface="Arial" pitchFamily="34" charset="0"/>
                <a:ea typeface="Adobe Fan Heiti Std B" pitchFamily="34" charset="-128"/>
                <a:cs typeface="Arial" pitchFamily="34" charset="0"/>
                <a:hlinkClick r:id="rId2"/>
              </a:rPr>
              <a:t>sarangi.dipu@gmail.com</a:t>
            </a:r>
            <a:r>
              <a:rPr lang="en-US" sz="3400" b="1" dirty="0">
                <a:solidFill>
                  <a:srgbClr val="FF0000"/>
                </a:solidFill>
                <a:latin typeface="Arial" pitchFamily="34" charset="0"/>
                <a:ea typeface="Adobe Fan Heiti Std B" pitchFamily="34" charset="-128"/>
                <a:cs typeface="Arial" pitchFamily="34" charset="0"/>
              </a:rPr>
              <a:t> </a:t>
            </a:r>
          </a:p>
          <a:p>
            <a:pPr algn="ctr">
              <a:buNone/>
              <a:defRPr/>
            </a:pPr>
            <a:r>
              <a:rPr lang="en-US" sz="3400" b="1" dirty="0">
                <a:solidFill>
                  <a:srgbClr val="FF0000"/>
                </a:solidFill>
                <a:latin typeface="Arial" pitchFamily="34" charset="0"/>
                <a:ea typeface="Adobe Fan Heiti Std B" pitchFamily="34" charset="-128"/>
                <a:cs typeface="Arial" pitchFamily="34" charset="0"/>
              </a:rPr>
              <a:t>Or find me at following link</a:t>
            </a:r>
          </a:p>
          <a:p>
            <a:pPr algn="ctr">
              <a:buNone/>
              <a:defRPr/>
            </a:pPr>
            <a:r>
              <a:rPr lang="en-US" sz="3400" b="1" dirty="0">
                <a:solidFill>
                  <a:srgbClr val="FF0000"/>
                </a:solidFill>
                <a:latin typeface="Arial" pitchFamily="34" charset="0"/>
                <a:ea typeface="Adobe Fan Heiti Std B" pitchFamily="34" charset="-128"/>
                <a:cs typeface="Arial" pitchFamily="34" charset="0"/>
              </a:rPr>
              <a:t>www.facebook.com/sarangi.dipu</a:t>
            </a:r>
            <a:endParaRPr lang="en-IN" sz="3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latin typeface="Times New Roman" pitchFamily="18" charset="0"/>
                <a:cs typeface="Times New Roman" pitchFamily="18" charset="0"/>
              </a:rPr>
              <a:t> INTRODUCTION</a:t>
            </a:r>
            <a:endParaRPr lang="en-US" dirty="0"/>
          </a:p>
        </p:txBody>
      </p:sp>
      <p:sp>
        <p:nvSpPr>
          <p:cNvPr id="3" name="Content Placeholder 2"/>
          <p:cNvSpPr>
            <a:spLocks noGrp="1"/>
          </p:cNvSpPr>
          <p:nvPr>
            <p:ph idx="1"/>
          </p:nvPr>
        </p:nvSpPr>
        <p:spPr/>
        <p:txBody>
          <a:bodyPr/>
          <a:lstStyle/>
          <a:p>
            <a:pPr algn="just">
              <a:buFont typeface="Arial" pitchFamily="34" charset="0"/>
              <a:buChar char="•"/>
            </a:pPr>
            <a:r>
              <a:rPr lang="en-US" sz="2800" dirty="0">
                <a:latin typeface="Times New Roman" pitchFamily="18" charset="0"/>
                <a:cs typeface="Times New Roman" pitchFamily="18" charset="0"/>
              </a:rPr>
              <a:t>Supercritical fluid chromatography(SFC) was first  </a:t>
            </a:r>
          </a:p>
          <a:p>
            <a:pPr algn="just">
              <a:buNone/>
            </a:pPr>
            <a:r>
              <a:rPr lang="en-US" sz="2800" dirty="0">
                <a:latin typeface="Times New Roman" pitchFamily="18" charset="0"/>
                <a:cs typeface="Times New Roman" pitchFamily="18" charset="0"/>
              </a:rPr>
              <a:t>    proposed in 1958 by J. Lovelock.</a:t>
            </a:r>
          </a:p>
          <a:p>
            <a:pPr algn="just"/>
            <a:endParaRPr lang="en-US" sz="2800" dirty="0">
              <a:latin typeface="Times New Roman" pitchFamily="18" charset="0"/>
              <a:cs typeface="Times New Roman" pitchFamily="18" charset="0"/>
            </a:endParaRPr>
          </a:p>
          <a:p>
            <a:pPr algn="just">
              <a:buFont typeface="Arial" pitchFamily="34" charset="0"/>
              <a:buChar char="•"/>
            </a:pPr>
            <a:r>
              <a:rPr lang="en-US" sz="2800" dirty="0">
                <a:latin typeface="Times New Roman" pitchFamily="18" charset="0"/>
                <a:cs typeface="Times New Roman" pitchFamily="18" charset="0"/>
              </a:rPr>
              <a:t> First used in1962 by Klesper.</a:t>
            </a:r>
          </a:p>
          <a:p>
            <a:pPr algn="just"/>
            <a:endParaRPr lang="en-US" sz="2800" dirty="0">
              <a:latin typeface="Times New Roman" pitchFamily="18" charset="0"/>
              <a:cs typeface="Times New Roman" pitchFamily="18" charset="0"/>
            </a:endParaRPr>
          </a:p>
          <a:p>
            <a:pPr algn="just">
              <a:buFont typeface="Arial" pitchFamily="34" charset="0"/>
              <a:buChar char="•"/>
            </a:pPr>
            <a:r>
              <a:rPr lang="en-US" sz="2800" dirty="0">
                <a:latin typeface="Times New Roman" pitchFamily="18" charset="0"/>
                <a:cs typeface="Times New Roman" pitchFamily="18" charset="0"/>
              </a:rPr>
              <a:t> It is used for the analysis &amp; purification of low moderate molecular weight, thermally liable  molecules.</a:t>
            </a:r>
          </a:p>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DEFINITION</a:t>
            </a:r>
          </a:p>
        </p:txBody>
      </p:sp>
      <p:sp>
        <p:nvSpPr>
          <p:cNvPr id="3" name="Content Placeholder 2"/>
          <p:cNvSpPr>
            <a:spLocks noGrp="1"/>
          </p:cNvSpPr>
          <p:nvPr>
            <p:ph idx="1"/>
          </p:nvPr>
        </p:nvSpPr>
        <p:spPr/>
        <p:txBody>
          <a:bodyPr>
            <a:normAutofit/>
          </a:bodyPr>
          <a:lstStyle/>
          <a:p>
            <a:pPr algn="just">
              <a:buNone/>
            </a:pPr>
            <a:r>
              <a:rPr lang="en-US" sz="2800" dirty="0">
                <a:latin typeface="Times New Roman" pitchFamily="18" charset="0"/>
                <a:cs typeface="Times New Roman" pitchFamily="18" charset="0"/>
              </a:rPr>
              <a:t>    </a:t>
            </a:r>
            <a:r>
              <a:rPr lang="en-US" sz="3200" dirty="0">
                <a:latin typeface="Times New Roman" pitchFamily="18" charset="0"/>
                <a:cs typeface="Times New Roman" pitchFamily="18" charset="0"/>
              </a:rPr>
              <a:t>A supercritical fluid chromatography is a material that can be either liquid or gas used in state above critical temperature or critical pressure where gases or liquid can co exist. </a:t>
            </a:r>
          </a:p>
        </p:txBody>
      </p:sp>
      <p:sp>
        <p:nvSpPr>
          <p:cNvPr id="5" name="Slide Number Placeholder 4"/>
          <p:cNvSpPr>
            <a:spLocks noGrp="1"/>
          </p:cNvSpPr>
          <p:nvPr>
            <p:ph type="sldNum" sz="quarter" idx="12"/>
          </p:nvPr>
        </p:nvSpPr>
        <p:spPr/>
        <p:txBody>
          <a:bodyPr/>
          <a:lstStyle/>
          <a:p>
            <a:fld id="{3335A927-EEF8-4C14-B23A-C7790D62AB9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PRINCIPLE</a:t>
            </a:r>
          </a:p>
        </p:txBody>
      </p:sp>
      <p:sp>
        <p:nvSpPr>
          <p:cNvPr id="3" name="Content Placeholder 2"/>
          <p:cNvSpPr>
            <a:spLocks noGrp="1"/>
          </p:cNvSpPr>
          <p:nvPr>
            <p:ph idx="1"/>
          </p:nvPr>
        </p:nvSpPr>
        <p:spPr/>
        <p:txBody>
          <a:bodyPr>
            <a:normAutofit/>
          </a:bodyPr>
          <a:lstStyle/>
          <a:p>
            <a:pPr algn="just">
              <a:lnSpc>
                <a:spcPct val="150000"/>
              </a:lnSpc>
            </a:pPr>
            <a:r>
              <a:rPr lang="en-US" sz="2400" dirty="0">
                <a:latin typeface="Times New Roman" pitchFamily="18" charset="0"/>
                <a:cs typeface="Times New Roman" pitchFamily="18" charset="0"/>
              </a:rPr>
              <a:t>Principles are similar to those of High Performance Liquid Chromatography (HPLC), however SFC typically utilizes carbon dioxide as the mobile phase; therefore the entire chromatographic flow path must be pressurized. Because the supercritical phase represents a state in which liquid and gas properties converge, supercritical fluid chromatography is sometimes called "convergence chromatography."</a:t>
            </a:r>
          </a:p>
        </p:txBody>
      </p:sp>
      <p:sp>
        <p:nvSpPr>
          <p:cNvPr id="5" name="Slide Number Placeholder 4"/>
          <p:cNvSpPr>
            <a:spLocks noGrp="1"/>
          </p:cNvSpPr>
          <p:nvPr>
            <p:ph type="sldNum" sz="quarter" idx="12"/>
          </p:nvPr>
        </p:nvSpPr>
        <p:spPr/>
        <p:txBody>
          <a:bodyPr/>
          <a:lstStyle/>
          <a:p>
            <a:fld id="{3335A927-EEF8-4C14-B23A-C7790D62AB9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INSTRUMENTATION</a:t>
            </a:r>
            <a:endParaRPr lang="en-US" dirty="0"/>
          </a:p>
        </p:txBody>
      </p:sp>
      <p:sp>
        <p:nvSpPr>
          <p:cNvPr id="3" name="Content Placeholder 2"/>
          <p:cNvSpPr>
            <a:spLocks noGrp="1"/>
          </p:cNvSpPr>
          <p:nvPr>
            <p:ph idx="1"/>
          </p:nvPr>
        </p:nvSpPr>
        <p:spPr/>
        <p:txBody>
          <a:bodyPr/>
          <a:lstStyle/>
          <a:p>
            <a:pPr algn="just">
              <a:buNone/>
            </a:pPr>
            <a:r>
              <a:rPr lang="en-US" dirty="0">
                <a:latin typeface="Times New Roman" pitchFamily="18" charset="0"/>
                <a:cs typeface="Times New Roman" pitchFamily="18" charset="0"/>
              </a:rPr>
              <a:t>1.Stationaryphase</a:t>
            </a:r>
          </a:p>
          <a:p>
            <a:pPr algn="just">
              <a:buNone/>
            </a:pPr>
            <a:r>
              <a:rPr lang="en-US" dirty="0">
                <a:latin typeface="Times New Roman" pitchFamily="18" charset="0"/>
                <a:cs typeface="Times New Roman" pitchFamily="18" charset="0"/>
              </a:rPr>
              <a:t>2.Mobile phase</a:t>
            </a:r>
          </a:p>
          <a:p>
            <a:pPr algn="just">
              <a:buNone/>
            </a:pPr>
            <a:r>
              <a:rPr lang="en-US" dirty="0">
                <a:latin typeface="Times New Roman" pitchFamily="18" charset="0"/>
                <a:cs typeface="Times New Roman" pitchFamily="18" charset="0"/>
              </a:rPr>
              <a:t>3.Pumps</a:t>
            </a:r>
          </a:p>
          <a:p>
            <a:pPr algn="just">
              <a:buNone/>
            </a:pPr>
            <a:r>
              <a:rPr lang="en-US" dirty="0">
                <a:latin typeface="Times New Roman" pitchFamily="18" charset="0"/>
                <a:cs typeface="Times New Roman" pitchFamily="18" charset="0"/>
              </a:rPr>
              <a:t>4.Injectors</a:t>
            </a:r>
          </a:p>
          <a:p>
            <a:pPr algn="just">
              <a:buNone/>
            </a:pPr>
            <a:r>
              <a:rPr lang="en-US" dirty="0">
                <a:latin typeface="Times New Roman" pitchFamily="18" charset="0"/>
                <a:cs typeface="Times New Roman" pitchFamily="18" charset="0"/>
              </a:rPr>
              <a:t>5.Ovens</a:t>
            </a:r>
          </a:p>
          <a:p>
            <a:pPr algn="just">
              <a:buNone/>
            </a:pPr>
            <a:r>
              <a:rPr lang="en-US" dirty="0">
                <a:latin typeface="Times New Roman" pitchFamily="18" charset="0"/>
                <a:cs typeface="Times New Roman" pitchFamily="18" charset="0"/>
              </a:rPr>
              <a:t>6.Columns</a:t>
            </a:r>
          </a:p>
          <a:p>
            <a:pPr algn="just">
              <a:buNone/>
            </a:pPr>
            <a:r>
              <a:rPr lang="en-US" dirty="0">
                <a:latin typeface="Times New Roman" pitchFamily="18" charset="0"/>
                <a:cs typeface="Times New Roman" pitchFamily="18" charset="0"/>
              </a:rPr>
              <a:t>7.Detectors</a:t>
            </a:r>
          </a:p>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ttp://image.slidesharecdn.com/supercriticalfluidchromatography-140929003755-phpapp01/95/super-critical-fluid-chromatography-21-638.jpg?cb=1411969098"/>
          <p:cNvPicPr>
            <a:picLocks noGrp="1"/>
          </p:cNvPicPr>
          <p:nvPr>
            <p:ph idx="1"/>
          </p:nvPr>
        </p:nvPicPr>
        <p:blipFill>
          <a:blip r:embed="rId2" cstate="print"/>
          <a:srcRect/>
          <a:stretch>
            <a:fillRect/>
          </a:stretch>
        </p:blipFill>
        <p:spPr bwMode="auto">
          <a:xfrm>
            <a:off x="228600" y="990600"/>
            <a:ext cx="8915400" cy="5257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3335A927-EEF8-4C14-B23A-C7790D62AB9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ttp://image.slidesharecdn.com/supercriticalfluidchromatography-140929003755-phpapp01/95/super-critical-fluid-chromatography-9-638.jpg?cb=1411969098"/>
          <p:cNvPicPr>
            <a:picLocks noGrp="1"/>
          </p:cNvPicPr>
          <p:nvPr>
            <p:ph idx="1"/>
          </p:nvPr>
        </p:nvPicPr>
        <p:blipFill>
          <a:blip r:embed="rId2" cstate="print"/>
          <a:srcRect/>
          <a:stretch>
            <a:fillRect/>
          </a:stretch>
        </p:blipFill>
        <p:spPr bwMode="auto">
          <a:xfrm>
            <a:off x="228600" y="990600"/>
            <a:ext cx="8686800" cy="5638801"/>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3335A927-EEF8-4C14-B23A-C7790D62AB9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STATIONARY PHASE</a:t>
            </a:r>
            <a:endParaRPr lang="en-US" dirty="0"/>
          </a:p>
        </p:txBody>
      </p:sp>
      <p:sp>
        <p:nvSpPr>
          <p:cNvPr id="3" name="Content Placeholder 2"/>
          <p:cNvSpPr>
            <a:spLocks noGrp="1"/>
          </p:cNvSpPr>
          <p:nvPr>
            <p:ph idx="1"/>
          </p:nvPr>
        </p:nvSpPr>
        <p:spPr/>
        <p:txBody>
          <a:bodyPr>
            <a:normAutofit fontScale="92500"/>
          </a:bodyPr>
          <a:lstStyle/>
          <a:p>
            <a:pPr algn="just">
              <a:lnSpc>
                <a:spcPct val="170000"/>
              </a:lnSpc>
              <a:buFont typeface="Arial" pitchFamily="34" charset="0"/>
              <a:buChar char="•"/>
            </a:pPr>
            <a:r>
              <a:rPr lang="en-US" dirty="0">
                <a:latin typeface="Times New Roman" pitchFamily="18" charset="0"/>
                <a:cs typeface="Times New Roman" pitchFamily="18" charset="0"/>
              </a:rPr>
              <a:t> </a:t>
            </a:r>
            <a:r>
              <a:rPr lang="en-US" sz="2800" dirty="0">
                <a:latin typeface="Times New Roman" pitchFamily="18" charset="0"/>
                <a:cs typeface="Times New Roman" pitchFamily="18" charset="0"/>
              </a:rPr>
              <a:t>Both packed and open tubular columns are used.</a:t>
            </a:r>
          </a:p>
          <a:p>
            <a:pPr algn="just">
              <a:lnSpc>
                <a:spcPct val="170000"/>
              </a:lnSpc>
              <a:buFont typeface="Arial" pitchFamily="34" charset="0"/>
              <a:buChar char="•"/>
            </a:pPr>
            <a:r>
              <a:rPr lang="en-US" sz="2800" dirty="0">
                <a:latin typeface="Times New Roman" pitchFamily="18" charset="0"/>
                <a:cs typeface="Times New Roman" pitchFamily="18" charset="0"/>
              </a:rPr>
              <a:t> Packed columns can provide more theoretical plates and handle large volume than open tubular columns.</a:t>
            </a:r>
          </a:p>
          <a:p>
            <a:pPr algn="just">
              <a:lnSpc>
                <a:spcPct val="170000"/>
              </a:lnSpc>
              <a:buFont typeface="Arial" pitchFamily="34" charset="0"/>
              <a:buChar char="•"/>
            </a:pPr>
            <a:r>
              <a:rPr lang="en-US" sz="2800" dirty="0">
                <a:latin typeface="Times New Roman" pitchFamily="18" charset="0"/>
                <a:cs typeface="Times New Roman" pitchFamily="18" charset="0"/>
              </a:rPr>
              <a:t> Because of low viscosity of super critical media.</a:t>
            </a:r>
          </a:p>
          <a:p>
            <a:pPr algn="just">
              <a:lnSpc>
                <a:spcPct val="170000"/>
              </a:lnSpc>
              <a:buFont typeface="Arial" pitchFamily="34" charset="0"/>
              <a:buChar char="•"/>
            </a:pPr>
            <a:r>
              <a:rPr lang="en-US" sz="2800" dirty="0">
                <a:latin typeface="Times New Roman" pitchFamily="18" charset="0"/>
                <a:cs typeface="Times New Roman" pitchFamily="18" charset="0"/>
              </a:rPr>
              <a:t> The column length is 10 to 20m. and inside the diameter is 50 to 100mm common in open tubular columns.</a:t>
            </a:r>
          </a:p>
          <a:p>
            <a:endParaRPr lang="en-US" dirty="0"/>
          </a:p>
        </p:txBody>
      </p:sp>
      <p:sp>
        <p:nvSpPr>
          <p:cNvPr id="5" name="Slide Number Placeholder 4"/>
          <p:cNvSpPr>
            <a:spLocks noGrp="1"/>
          </p:cNvSpPr>
          <p:nvPr>
            <p:ph type="sldNum" sz="quarter" idx="12"/>
          </p:nvPr>
        </p:nvSpPr>
        <p:spPr/>
        <p:txBody>
          <a:bodyPr/>
          <a:lstStyle/>
          <a:p>
            <a:fld id="{3335A927-EEF8-4C14-B23A-C7790D62AB92}"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425</TotalTime>
  <Words>856</Words>
  <Application>Microsoft Office PowerPoint</Application>
  <PresentationFormat>On-screen Show (4:3)</PresentationFormat>
  <Paragraphs>117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Supercritical Fluid Chromatography</vt:lpstr>
      <vt:lpstr>CONTENTS</vt:lpstr>
      <vt:lpstr> INTRODUCTION</vt:lpstr>
      <vt:lpstr>DEFINITION</vt:lpstr>
      <vt:lpstr>PRINCIPLE</vt:lpstr>
      <vt:lpstr>INSTRUMENTATION</vt:lpstr>
      <vt:lpstr>Slide 7</vt:lpstr>
      <vt:lpstr>Slide 8</vt:lpstr>
      <vt:lpstr>STATIONARY PHASE</vt:lpstr>
      <vt:lpstr>Cont…</vt:lpstr>
      <vt:lpstr>MOBILE PHASE</vt:lpstr>
      <vt:lpstr>Cont …</vt:lpstr>
      <vt:lpstr>PUMPS</vt:lpstr>
      <vt:lpstr>INJECTORS</vt:lpstr>
      <vt:lpstr>Slide 15</vt:lpstr>
      <vt:lpstr>  OVENS</vt:lpstr>
      <vt:lpstr> COLUMNS</vt:lpstr>
      <vt:lpstr>  DETECTORS</vt:lpstr>
      <vt:lpstr>ADVANTAGES</vt:lpstr>
      <vt:lpstr>DISADVANTAGES</vt:lpstr>
      <vt:lpstr>APPLICATIONS</vt:lpstr>
      <vt:lpstr>CONCLUSION</vt:lpstr>
      <vt:lpstr>REFERENSES</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SRIBALAJI</dc:creator>
  <cp:lastModifiedBy>acp222</cp:lastModifiedBy>
  <cp:revision>98</cp:revision>
  <dcterms:created xsi:type="dcterms:W3CDTF">2014-12-28T06:59:32Z</dcterms:created>
  <dcterms:modified xsi:type="dcterms:W3CDTF">2020-01-18T08:54:07Z</dcterms:modified>
</cp:coreProperties>
</file>